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FF29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jpg>
</file>

<file path=ppt/media/image11.png>
</file>

<file path=ppt/media/image12.jpe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jpg>
</file>

<file path=ppt/media/image2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83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31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83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2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516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25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07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357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097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62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828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6A606-444F-4D56-B567-25644F4CF624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C8CF0-270F-45E2-88CA-8CE3A107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689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microsoft.com/office/2007/relationships/hdphoto" Target="../media/hdphoto4.wdp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jpg"/><Relationship Id="rId7" Type="http://schemas.openxmlformats.org/officeDocument/2006/relationships/image" Target="../media/image18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microsoft.com/office/2007/relationships/hdphoto" Target="../media/hdphoto5.wdp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3184" y="883829"/>
            <a:ext cx="114106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 smtClean="0">
              <a:solidFill>
                <a:srgbClr val="002060"/>
              </a:solidFill>
            </a:endParaRP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2841" y="1095505"/>
            <a:ext cx="4377517" cy="26003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/>
          <p:cNvSpPr txBox="1"/>
          <p:nvPr/>
        </p:nvSpPr>
        <p:spPr>
          <a:xfrm>
            <a:off x="2206171" y="237498"/>
            <a:ext cx="8679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How can</a:t>
            </a:r>
            <a:r>
              <a:rPr lang="en-US" sz="3600" b="1" dirty="0" smtClean="0">
                <a:solidFill>
                  <a:schemeClr val="accent6">
                    <a:lumMod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moss</a:t>
            </a:r>
            <a:r>
              <a:rPr lang="en-US" sz="3600" b="1" dirty="0" smtClean="0">
                <a:solidFill>
                  <a:schemeClr val="accent6">
                    <a:lumMod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help in fighting air pollution?</a:t>
            </a:r>
            <a:endParaRPr lang="en-US" sz="3600" b="1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flipH="1">
            <a:off x="104139" y="3698617"/>
            <a:ext cx="3928873" cy="3159383"/>
          </a:xfrm>
          <a:prstGeom prst="teardrop">
            <a:avLst/>
          </a:prstGeom>
          <a:solidFill>
            <a:srgbClr val="48FF29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Scientists from the University of Freiburg in Germany did a research</a:t>
            </a:r>
            <a:endParaRPr lang="en-US" sz="28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11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Alternate Process 4"/>
          <p:cNvSpPr/>
          <p:nvPr/>
        </p:nvSpPr>
        <p:spPr>
          <a:xfrm>
            <a:off x="1275009" y="3724219"/>
            <a:ext cx="6809448" cy="2618525"/>
          </a:xfrm>
          <a:prstGeom prst="flowChartAlternate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02276" y="53077"/>
            <a:ext cx="861596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Bahnschrift SemiBold" panose="020B0502040204020203" pitchFamily="34" charset="0"/>
              </a:rPr>
              <a:t>Why did they use mosses?</a:t>
            </a:r>
          </a:p>
          <a:p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Bahnschrift SemiBold" panose="020B0502040204020203" pitchFamily="34" charset="0"/>
              </a:rPr>
              <a:t> 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4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No roots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4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Mosses </a:t>
            </a:r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</a:rPr>
              <a:t>have a high surface </a:t>
            </a:r>
            <a:r>
              <a:rPr lang="en-US" sz="24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area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4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They have the ability to clean dirt particles of the air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4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Their spores are used to grow new plants</a:t>
            </a:r>
          </a:p>
          <a:p>
            <a:endParaRPr lang="en-US" sz="2400" dirty="0">
              <a:solidFill>
                <a:schemeClr val="accent6">
                  <a:lumMod val="50000"/>
                </a:schemeClr>
              </a:solidFill>
              <a:latin typeface="Bahnschrift SemiBold" panose="020B0502040204020203" pitchFamily="34" charset="0"/>
            </a:endParaRPr>
          </a:p>
          <a:p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Bahnschrift SemiBold" panose="020B0502040204020203" pitchFamily="34" charset="0"/>
              </a:rPr>
              <a:t>        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1026" name="Picture 2" descr="It&amp;#39;s Moss Week on iNaturalist! Mar 13 - 20, 2016 · iNaturali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4756" y="1940637"/>
            <a:ext cx="2253802" cy="2253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88949" y="3067538"/>
            <a:ext cx="704262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b="1" dirty="0" smtClean="0">
                <a:solidFill>
                  <a:schemeClr val="accent5">
                    <a:lumMod val="50000"/>
                  </a:schemeClr>
                </a:solidFill>
                <a:latin typeface="Bahnschrift SemiBold" panose="020B0502040204020203" pitchFamily="34" charset="0"/>
              </a:rPr>
              <a:t>Bio monitoring</a:t>
            </a:r>
            <a:endParaRPr lang="en-US" sz="2000" b="1" dirty="0" smtClean="0">
              <a:solidFill>
                <a:schemeClr val="accent5">
                  <a:lumMod val="50000"/>
                </a:schemeClr>
              </a:solidFill>
              <a:latin typeface="Bahnschrift SemiBold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00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is the technique used to describe the approach the study  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00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of biological responses to the air pollution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00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Observing sulphur</a:t>
            </a:r>
            <a:r>
              <a:rPr lang="en-US" sz="2000" dirty="0">
                <a:solidFill>
                  <a:srgbClr val="0000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000" dirty="0" smtClean="0">
                <a:solidFill>
                  <a:srgbClr val="0000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 nitrogen oxides, lead, cadmium and 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00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nickel is difficult and expensive.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00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Moses can be easily be developed for bio monitoring</a:t>
            </a:r>
            <a:endParaRPr lang="en-US" sz="2400" dirty="0" smtClean="0">
              <a:solidFill>
                <a:srgbClr val="0000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endParaRPr lang="en-US" sz="2400" b="1" dirty="0">
              <a:solidFill>
                <a:srgbClr val="0000FF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1030" name="Picture 6" descr="Effects of air pollution on Mediterranean plants could be studied with  reflectance spectroscopy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957" b="96522" l="3182" r="963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630" y="157056"/>
            <a:ext cx="2434107" cy="254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427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12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4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6" presetClass="entr" presetSubtype="0" fill="hold" nodeType="withEffect">
                                  <p:stCondLst>
                                    <p:cond delay="24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25000"/>
                                  </p:stCondLst>
                                  <p:childTnLst>
                                    <p:animRot by="21600000">
                                      <p:cBhvr>
                                        <p:cTn id="48" dur="22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nodeType="withEffect">
                                  <p:stCondLst>
                                    <p:cond delay="27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1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ntr" presetSubtype="16" fill="hold" grpId="0" nodeType="withEffect">
                                  <p:stCondLst>
                                    <p:cond delay="27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28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29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32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32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40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entagon 2"/>
          <p:cNvSpPr/>
          <p:nvPr/>
        </p:nvSpPr>
        <p:spPr>
          <a:xfrm>
            <a:off x="1190171" y="328681"/>
            <a:ext cx="8084458" cy="440576"/>
          </a:xfrm>
          <a:prstGeom prst="homePlat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123492" y="198947"/>
            <a:ext cx="786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Bold" panose="020B0502040204020203" pitchFamily="34" charset="0"/>
              </a:rPr>
              <a:t>How did the scientists experimented this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Bold" panose="020B0502040204020203" pitchFamily="34" charset="0"/>
              </a:rPr>
              <a:t>?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 SemiBold" panose="020B05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9244" y="1043190"/>
            <a:ext cx="1157810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002060"/>
                </a:solidFill>
                <a:latin typeface="Comic Sans MS" panose="030F0702030302020204" pitchFamily="66" charset="0"/>
                <a:ea typeface="Cambria" panose="02040503050406030204" pitchFamily="18" charset="0"/>
              </a:rPr>
              <a:t>They wanted to make clones of certain mosses that could absorb these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002060"/>
                </a:solidFill>
                <a:latin typeface="Comic Sans MS" panose="030F0702030302020204" pitchFamily="66" charset="0"/>
                <a:ea typeface="Cambria" panose="02040503050406030204" pitchFamily="18" charset="0"/>
              </a:rPr>
              <a:t> dirt particles in equal amounts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002060"/>
                </a:solidFill>
                <a:latin typeface="Comic Sans MS" panose="030F0702030302020204" pitchFamily="66" charset="0"/>
                <a:ea typeface="Cambria" panose="02040503050406030204" pitchFamily="18" charset="0"/>
              </a:rPr>
              <a:t>A large amount of peat mosses were also produced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002060"/>
                </a:solidFill>
                <a:latin typeface="Comic Sans MS" panose="030F0702030302020204" pitchFamily="66" charset="0"/>
                <a:ea typeface="Cambria" panose="02040503050406030204" pitchFamily="18" charset="0"/>
              </a:rPr>
              <a:t>A </a:t>
            </a:r>
            <a:r>
              <a:rPr lang="en-US" sz="2000" b="1" dirty="0" smtClean="0">
                <a:solidFill>
                  <a:srgbClr val="FF0000"/>
                </a:solidFill>
                <a:latin typeface="Comic Sans MS" panose="030F0702030302020204" pitchFamily="66" charset="0"/>
                <a:ea typeface="Cambria" panose="02040503050406030204" pitchFamily="18" charset="0"/>
              </a:rPr>
              <a:t>moss bioreactor </a:t>
            </a:r>
            <a:r>
              <a:rPr lang="en-US" sz="2000" b="1" dirty="0" smtClean="0">
                <a:solidFill>
                  <a:srgbClr val="002060"/>
                </a:solidFill>
                <a:latin typeface="Comic Sans MS" panose="030F0702030302020204" pitchFamily="66" charset="0"/>
                <a:ea typeface="Cambria" panose="02040503050406030204" pitchFamily="18" charset="0"/>
              </a:rPr>
              <a:t>was used for this purpose under controlled conditions</a:t>
            </a:r>
          </a:p>
          <a:p>
            <a:pPr algn="ctr">
              <a:lnSpc>
                <a:spcPct val="150000"/>
              </a:lnSpc>
            </a:pPr>
            <a:r>
              <a:rPr lang="en-US" sz="2000" dirty="0" smtClean="0">
                <a:solidFill>
                  <a:srgbClr val="002060"/>
                </a:solidFill>
                <a:latin typeface="Comic Sans MS" panose="030F0702030302020204" pitchFamily="66" charset="0"/>
                <a:ea typeface="Cambria" panose="02040503050406030204" pitchFamily="18" charset="0"/>
              </a:rPr>
              <a:t>                                       </a:t>
            </a:r>
          </a:p>
        </p:txBody>
      </p:sp>
      <p:pic>
        <p:nvPicPr>
          <p:cNvPr id="1026" name="Picture 2" descr="Final Report Summary - MOSSCLONE (Creating and testing a method for  controlling the air quality based on a new biotechnological tool. Use of a  devitalized moss clone as passive contaminant sensor) |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213" b="98089" l="463" r="99267">
                        <a14:foregroundMark x1="13850" y1="46436" x2="13850" y2="46436"/>
                        <a14:foregroundMark x1="10918" y1="46436" x2="18519" y2="43905"/>
                        <a14:foregroundMark x1="18519" y1="43647" x2="18866" y2="47366"/>
                        <a14:foregroundMark x1="11420" y1="68440" x2="12963" y2="55010"/>
                        <a14:foregroundMark x1="11960" y1="52686" x2="10031" y2="45971"/>
                        <a14:foregroundMark x1="10224" y1="47159" x2="12461" y2="48089"/>
                        <a14:foregroundMark x1="16281" y1="35331" x2="23341" y2="33936"/>
                        <a14:foregroundMark x1="32870" y1="46436" x2="37539" y2="45764"/>
                        <a14:foregroundMark x1="49807" y1="45506" x2="58642" y2="45300"/>
                        <a14:foregroundMark x1="68827" y1="45041" x2="77315" y2="43182"/>
                        <a14:foregroundMark x1="90278" y1="45506" x2="97531" y2="43905"/>
                        <a14:foregroundMark x1="82832" y1="35589" x2="87346" y2="35124"/>
                        <a14:foregroundMark x1="65201" y1="35589" x2="72299" y2="36002"/>
                        <a14:foregroundMark x1="49306" y1="36260" x2="55864" y2="36002"/>
                        <a14:foregroundMark x1="32677" y1="36002" x2="40818" y2="34866"/>
                        <a14:foregroundMark x1="35108" y1="28874" x2="40972" y2="28616"/>
                        <a14:foregroundMark x1="20409" y1="29752" x2="26466" y2="29339"/>
                        <a14:foregroundMark x1="48958" y1="27944" x2="52739" y2="33264"/>
                        <a14:foregroundMark x1="50849" y1="27944" x2="54823" y2="27944"/>
                        <a14:foregroundMark x1="61574" y1="27944" x2="67978" y2="28409"/>
                        <a14:foregroundMark x1="81096" y1="26550" x2="77469" y2="41116"/>
                        <a14:foregroundMark x1="77315" y1="27686" x2="76775" y2="40186"/>
                        <a14:foregroundMark x1="76427" y1="35331" x2="74190" y2="42045"/>
                        <a14:foregroundMark x1="84915" y1="42045" x2="84915" y2="47159"/>
                        <a14:foregroundMark x1="94946" y1="52944" x2="94946" y2="64514"/>
                        <a14:backgroundMark x1="75039" y1="33936" x2="72994" y2="42045"/>
                        <a14:backgroundMark x1="90085" y1="33471" x2="87153" y2="52221"/>
                        <a14:backgroundMark x1="98225" y1="50362" x2="97531" y2="679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8950" y="4736105"/>
            <a:ext cx="2269347" cy="1695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Moss bioreactor - Wikipedi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44" y="3209015"/>
            <a:ext cx="1930803" cy="30541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5" name="Curved Right Arrow 24"/>
          <p:cNvSpPr/>
          <p:nvPr/>
        </p:nvSpPr>
        <p:spPr>
          <a:xfrm rot="17612655" flipH="1">
            <a:off x="3620151" y="2670340"/>
            <a:ext cx="922070" cy="2949746"/>
          </a:xfrm>
          <a:prstGeom prst="curved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87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5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20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0" presetClass="entr" presetSubtype="0" fill="hold" grpId="0" nodeType="withEffect">
                                  <p:stCondLst>
                                    <p:cond delay="24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8" dur="13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25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7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6989" y="2561"/>
            <a:ext cx="70061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This clones were observed under a microscope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They reduced the genetic variability therefore the growth and the level of pollution 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absorption can be identical for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every clone.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rgbClr val="002060"/>
              </a:solidFill>
              <a:latin typeface="Comic Sans MS" panose="030F0702030302020204" pitchFamily="66" charset="0"/>
            </a:endParaRPr>
          </a:p>
        </p:txBody>
      </p:sp>
      <p:pic>
        <p:nvPicPr>
          <p:cNvPr id="2050" name="Picture 2" descr="Woman Scientist Looking Microscope Stock Illustrations – 185 Woman  Scientist Looking Microscope Stock Illustrations, Vectors &amp;amp; Clipart -  Dreamstim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655" l="750" r="100000">
                        <a14:backgroundMark x1="61875" y1="1554" x2="35375" y2="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525731" flipV="1">
            <a:off x="9121598" y="51248"/>
            <a:ext cx="2988939" cy="216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67" t="-10" r="8579" b="-1"/>
          <a:stretch/>
        </p:blipFill>
        <p:spPr>
          <a:xfrm>
            <a:off x="7737906" y="2588725"/>
            <a:ext cx="2820473" cy="1602977"/>
          </a:xfrm>
          <a:prstGeom prst="rect">
            <a:avLst/>
          </a:prstGeom>
        </p:spPr>
      </p:pic>
      <p:sp>
        <p:nvSpPr>
          <p:cNvPr id="5" name="Curved Right Arrow 4"/>
          <p:cNvSpPr/>
          <p:nvPr/>
        </p:nvSpPr>
        <p:spPr>
          <a:xfrm rot="2404857" flipH="1">
            <a:off x="11213625" y="1989204"/>
            <a:ext cx="657859" cy="2099448"/>
          </a:xfrm>
          <a:prstGeom prst="curved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6989" y="4094209"/>
            <a:ext cx="6965836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 algn="ctr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These biotechnologically developed mosses were then</a:t>
            </a:r>
          </a:p>
          <a:p>
            <a:pPr algn="ctr">
              <a:lnSpc>
                <a:spcPct val="150000"/>
              </a:lnSpc>
            </a:pPr>
            <a:r>
              <a:rPr lang="en-US" sz="20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 place in air permeable bags</a:t>
            </a:r>
            <a:endParaRPr lang="en-US" sz="20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052" name="Picture 4" descr="MOSSclone: peat moss for measuring air pollution - Bioeconomy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322" b="89587" l="10734" r="89810">
                        <a14:foregroundMark x1="50408" y1="5124" x2="50408" y2="1322"/>
                        <a14:backgroundMark x1="16304" y1="55372" x2="19973" y2="65620"/>
                        <a14:backgroundMark x1="25951" y1="75537" x2="22283" y2="70083"/>
                        <a14:backgroundMark x1="22283" y1="70413" x2="22283" y2="704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529" y="5109872"/>
            <a:ext cx="2329218" cy="1914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462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9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9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9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7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17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553" y="-36100"/>
            <a:ext cx="115503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They were moved to monitoring station in Europe in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0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      which they absorbed the air pollutants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3 different samples were kept for 3 weeks in order to 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       collect the pollutants due to road traffic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Next these mosses were dried and then powdered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0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     to be analyzed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8" r="40307" b="68435"/>
          <a:stretch/>
        </p:blipFill>
        <p:spPr>
          <a:xfrm>
            <a:off x="2628899" y="2775675"/>
            <a:ext cx="1058779" cy="9170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500" b="59500" l="56667" r="9833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774" t="25066" r="107" b="38307"/>
          <a:stretch/>
        </p:blipFill>
        <p:spPr>
          <a:xfrm>
            <a:off x="4362230" y="4221458"/>
            <a:ext cx="1913021" cy="10587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000" b="60000" l="3000" r="39667">
                        <a14:foregroundMark x1="20333" y1="33500" x2="19667" y2="28000"/>
                        <a14:foregroundMark x1="23667" y1="28500" x2="23333" y2="23000"/>
                        <a14:backgroundMark x1="34333" y1="35500" x2="34000" y2="40000"/>
                        <a14:backgroundMark x1="20667" y1="24500" x2="21000" y2="29000"/>
                        <a14:backgroundMark x1="18667" y1="26500" x2="18667" y2="3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05" t="17157" r="61323" b="40389"/>
          <a:stretch/>
        </p:blipFill>
        <p:spPr>
          <a:xfrm>
            <a:off x="326186" y="3927862"/>
            <a:ext cx="1564105" cy="12272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7000" b="100000" l="2000" r="47333">
                        <a14:foregroundMark x1="8333" y1="82500" x2="15000" y2="74500"/>
                        <a14:foregroundMark x1="8333" y1="83000" x2="11000" y2="95000"/>
                        <a14:foregroundMark x1="11000" y1="95000" x2="20333" y2="96000"/>
                        <a14:foregroundMark x1="22333" y1="95000" x2="24000" y2="83500"/>
                        <a14:foregroundMark x1="24333" y1="81500" x2="16667" y2="72500"/>
                        <a14:backgroundMark x1="10667" y1="98500" x2="22667" y2="98500"/>
                        <a14:backgroundMark x1="22667" y1="98500" x2="25667" y2="79500"/>
                        <a14:backgroundMark x1="16333" y1="71000" x2="24000" y2="79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515" r="52335" b="-149"/>
          <a:stretch/>
        </p:blipFill>
        <p:spPr>
          <a:xfrm>
            <a:off x="1011166" y="5423848"/>
            <a:ext cx="2087480" cy="981988"/>
          </a:xfrm>
          <a:prstGeom prst="rect">
            <a:avLst/>
          </a:prstGeom>
        </p:spPr>
      </p:pic>
      <p:sp>
        <p:nvSpPr>
          <p:cNvPr id="10" name="Curved Down Arrow 9"/>
          <p:cNvSpPr/>
          <p:nvPr/>
        </p:nvSpPr>
        <p:spPr>
          <a:xfrm rot="1676278">
            <a:off x="4156915" y="3065905"/>
            <a:ext cx="1864506" cy="593842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urved Down Arrow 10"/>
          <p:cNvSpPr/>
          <p:nvPr/>
        </p:nvSpPr>
        <p:spPr>
          <a:xfrm rot="6887414">
            <a:off x="5185510" y="5446737"/>
            <a:ext cx="1329688" cy="55875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urved Down Arrow 11"/>
          <p:cNvSpPr/>
          <p:nvPr/>
        </p:nvSpPr>
        <p:spPr>
          <a:xfrm rot="19923722" flipH="1">
            <a:off x="369048" y="3089231"/>
            <a:ext cx="1805800" cy="514412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urved Down Arrow 12"/>
          <p:cNvSpPr/>
          <p:nvPr/>
        </p:nvSpPr>
        <p:spPr>
          <a:xfrm rot="14438909" flipH="1">
            <a:off x="-141100" y="5390101"/>
            <a:ext cx="1340979" cy="51860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Left Arrow 14"/>
          <p:cNvSpPr/>
          <p:nvPr/>
        </p:nvSpPr>
        <p:spPr>
          <a:xfrm rot="19492093">
            <a:off x="1762564" y="3905499"/>
            <a:ext cx="819832" cy="1547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Arrow 15"/>
          <p:cNvSpPr/>
          <p:nvPr/>
        </p:nvSpPr>
        <p:spPr>
          <a:xfrm rot="13238272">
            <a:off x="3633524" y="3899343"/>
            <a:ext cx="841470" cy="14528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6886455" y="3438295"/>
            <a:ext cx="5875457" cy="3162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Researches are been conducted to develop</a:t>
            </a:r>
          </a:p>
          <a:p>
            <a:pPr>
              <a:lnSpc>
                <a:spcPct val="150000"/>
              </a:lnSpc>
            </a:pPr>
            <a:r>
              <a:rPr lang="en-US" sz="19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mosses to clean the air pollution completely</a:t>
            </a:r>
          </a:p>
          <a:p>
            <a:pPr>
              <a:lnSpc>
                <a:spcPct val="150000"/>
              </a:lnSpc>
            </a:pPr>
            <a:r>
              <a:rPr lang="en-US" sz="19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Santiago these are been placed in busy</a:t>
            </a:r>
          </a:p>
          <a:p>
            <a:pPr>
              <a:lnSpc>
                <a:spcPct val="150000"/>
              </a:lnSpc>
            </a:pPr>
            <a:r>
              <a:rPr lang="en-US" sz="19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roads </a:t>
            </a:r>
          </a:p>
          <a:p>
            <a:pPr>
              <a:lnSpc>
                <a:spcPct val="150000"/>
              </a:lnSpc>
            </a:pPr>
            <a:r>
              <a:rPr lang="en-US" sz="19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Their final goal is to clean all the toxic</a:t>
            </a:r>
          </a:p>
          <a:p>
            <a:pPr>
              <a:lnSpc>
                <a:spcPct val="150000"/>
              </a:lnSpc>
            </a:pPr>
            <a:r>
              <a:rPr lang="en-US" sz="19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chemicals in the air</a:t>
            </a:r>
            <a:endParaRPr lang="en-US" sz="19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6500" b="100000" l="70000" r="99667">
                        <a14:foregroundMark x1="74667" y1="81500" x2="82667" y2="72500"/>
                        <a14:foregroundMark x1="74667" y1="82000" x2="77333" y2="95500"/>
                        <a14:foregroundMark x1="78333" y1="95500" x2="87000" y2="97000"/>
                        <a14:foregroundMark x1="88000" y1="96000" x2="91333" y2="82000"/>
                        <a14:foregroundMark x1="91333" y1="82000" x2="84333" y2="74000"/>
                        <a14:backgroundMark x1="74667" y1="89500" x2="77000" y2="98500"/>
                        <a14:backgroundMark x1="77000" y1="98500" x2="90667" y2="9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686" t="66515" r="-3855" b="-2730"/>
          <a:stretch/>
        </p:blipFill>
        <p:spPr>
          <a:xfrm>
            <a:off x="4234735" y="5440594"/>
            <a:ext cx="1496417" cy="105735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011166" y="5378939"/>
            <a:ext cx="1379700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         </a:t>
            </a:r>
            <a:r>
              <a:rPr lang="en-US" sz="1100" dirty="0" smtClean="0"/>
              <a:t>       S1</a:t>
            </a:r>
            <a:endParaRPr lang="en-US" sz="1100" dirty="0"/>
          </a:p>
          <a:p>
            <a:endParaRPr lang="en-US" sz="1100" dirty="0" smtClean="0"/>
          </a:p>
          <a:p>
            <a:r>
              <a:rPr lang="en-US" sz="1100" dirty="0" smtClean="0"/>
              <a:t>S5                            S2</a:t>
            </a:r>
          </a:p>
          <a:p>
            <a:endParaRPr lang="en-US" sz="1100" dirty="0"/>
          </a:p>
          <a:p>
            <a:endParaRPr lang="en-US" sz="1100" dirty="0" smtClean="0"/>
          </a:p>
          <a:p>
            <a:r>
              <a:rPr lang="en-US" sz="1100" dirty="0"/>
              <a:t> </a:t>
            </a:r>
            <a:r>
              <a:rPr lang="en-US" sz="1100" dirty="0" smtClean="0"/>
              <a:t>      S4                 S3                   </a:t>
            </a:r>
            <a:endParaRPr lang="en-US" sz="1100" dirty="0"/>
          </a:p>
        </p:txBody>
      </p:sp>
      <p:sp>
        <p:nvSpPr>
          <p:cNvPr id="25" name="Rectangle 24"/>
          <p:cNvSpPr/>
          <p:nvPr/>
        </p:nvSpPr>
        <p:spPr>
          <a:xfrm>
            <a:off x="4054259" y="5340466"/>
            <a:ext cx="47224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smtClean="0"/>
              <a:t>                S1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S5                            S2</a:t>
            </a: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       S4                 S3                   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2309680" y="6139055"/>
            <a:ext cx="1925055" cy="307777"/>
            <a:chOff x="2309680" y="6139055"/>
            <a:chExt cx="1925055" cy="307777"/>
          </a:xfrm>
        </p:grpSpPr>
        <p:sp>
          <p:nvSpPr>
            <p:cNvPr id="20" name="Rectangle 19"/>
            <p:cNvSpPr/>
            <p:nvPr/>
          </p:nvSpPr>
          <p:spPr>
            <a:xfrm>
              <a:off x="2309680" y="6180609"/>
              <a:ext cx="260872" cy="67235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309680" y="6293690"/>
              <a:ext cx="260872" cy="67235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533354" y="6139055"/>
              <a:ext cx="7039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b="1" dirty="0" smtClean="0"/>
                <a:t>Urban</a:t>
              </a:r>
            </a:p>
            <a:p>
              <a:r>
                <a:rPr lang="en-US" sz="700" b="1" dirty="0" smtClean="0"/>
                <a:t>Agricultural</a:t>
              </a:r>
              <a:endParaRPr lang="en-US" sz="700" b="1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973863" y="6204064"/>
              <a:ext cx="260872" cy="6723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73863" y="6319515"/>
              <a:ext cx="260872" cy="67235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499816" y="6139055"/>
              <a:ext cx="5423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700" b="1" dirty="0" smtClean="0"/>
                <a:t>Street</a:t>
              </a:r>
            </a:p>
            <a:p>
              <a:pPr algn="r"/>
              <a:r>
                <a:rPr lang="en-US" sz="700" b="1" dirty="0" smtClean="0"/>
                <a:t>Greens</a:t>
              </a:r>
              <a:endParaRPr lang="en-US" sz="700" b="1" dirty="0"/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1" t="56417" r="33190" b="23647"/>
          <a:stretch/>
        </p:blipFill>
        <p:spPr>
          <a:xfrm>
            <a:off x="2335957" y="4416382"/>
            <a:ext cx="1580607" cy="56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1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1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75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75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75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13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75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75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75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0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0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nodeType="withEffect">
                                  <p:stCondLst>
                                    <p:cond delay="16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nodeType="withEffect">
                                  <p:stCondLst>
                                    <p:cond delay="16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16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nodeType="withEffect">
                                  <p:stCondLst>
                                    <p:cond delay="16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grpId="0" nodeType="withEffect">
                                  <p:stCondLst>
                                    <p:cond delay="16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178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5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5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5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21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21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227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227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500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500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8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Moss lawn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4450"/>
            <a:ext cx="12191999" cy="689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4414"/>
            <a:ext cx="12191998" cy="69224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AutoShape 2" descr="Close up of moss covering a tree trunk, Santa Cruz mountains, San Francisco  bay area, California Stock Photo - Alamy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https://www.theglobalipcenter.com/wp-content/uploads/2019/02/watergen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046" y="2290045"/>
            <a:ext cx="5081850" cy="4567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983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2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3" presetClass="exit" presetSubtype="32" fill="hold" nodeType="withEffect">
                                  <p:stCondLst>
                                    <p:cond delay="22500"/>
                                  </p:stCondLst>
                                  <p:childTnLst>
                                    <p:animEffect transition="out" filter="plus(out)">
                                      <p:cBhvr>
                                        <p:cTn id="14" dur="1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2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921</TotalTime>
  <Words>290</Words>
  <Application>Microsoft Office PowerPoint</Application>
  <PresentationFormat>Widescreen</PresentationFormat>
  <Paragraphs>56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Arial</vt:lpstr>
      <vt:lpstr>Bahnschrift SemiBold</vt:lpstr>
      <vt:lpstr>Calibri</vt:lpstr>
      <vt:lpstr>Calibri Light</vt:lpstr>
      <vt:lpstr>Cambria</vt:lpstr>
      <vt:lpstr>Cambria Math</vt:lpstr>
      <vt:lpstr>Comic Sans MS</vt:lpstr>
      <vt:lpstr>Courier New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86</cp:revision>
  <dcterms:created xsi:type="dcterms:W3CDTF">2021-09-02T09:54:30Z</dcterms:created>
  <dcterms:modified xsi:type="dcterms:W3CDTF">2021-10-05T17:17:28Z</dcterms:modified>
</cp:coreProperties>
</file>

<file path=docProps/thumbnail.jpeg>
</file>